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8686D-97C1-4E51-AA02-8C87243065A8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C3B19020-CFDB-4E93-9F8D-75E40814C958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just" rtl="0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 План мероприятий («дорожная карта») по повышению доходного потенциала, которым предусмотрена реализация порядка 24 мероприятий и установлены целевые показатели, на достижение которых они направлены. По итогам 2021 года все мероприятия выполнены</a:t>
          </a:r>
        </a:p>
      </dgm:t>
    </dgm:pt>
    <dgm:pt modelId="{5732CFCD-5283-4485-A3CA-EE75AA269401}" type="parTrans" cxnId="{9651A191-E058-40ED-8649-3E3B5E5BC209}">
      <dgm:prSet/>
      <dgm:spPr/>
      <dgm:t>
        <a:bodyPr/>
        <a:lstStyle/>
        <a:p>
          <a:endParaRPr lang="ru-RU"/>
        </a:p>
      </dgm:t>
    </dgm:pt>
    <dgm:pt modelId="{4C467FA4-C866-42A2-8B98-43CB9E8D620A}" type="sibTrans" cxnId="{9651A191-E058-40ED-8649-3E3B5E5BC209}">
      <dgm:prSet/>
      <dgm:spPr/>
      <dgm:t>
        <a:bodyPr/>
        <a:lstStyle/>
        <a:p>
          <a:endParaRPr lang="ru-RU"/>
        </a:p>
      </dgm:t>
    </dgm:pt>
    <dgm:pt modelId="{6D483D80-D7F1-4DB8-AA96-3F4B88B19BB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pPr algn="just" rtl="0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Создана межведомственная комиссия по укреплению финансовой самостоятельности. По результатам работы комиссии за 2019 – 2021 годы: полностью погасили задолженность перед бюджетом по налоговым доходам 29 хозяйствующих субъектов, погашена задолженность по налоговым доходам в общей сумме 6 810,2 тыс. руб., 13 работодателей повысили заработную плату до МРОТ в связи с чем в бюджет дополнительно поступило 119,0 тыс. руб. </a:t>
          </a:r>
        </a:p>
      </dgm:t>
    </dgm:pt>
    <dgm:pt modelId="{E24BED72-BD45-44AD-B0A8-250063ED89EE}" type="parTrans" cxnId="{1683E6AD-3945-4925-A0CB-2C8AE2C664FF}">
      <dgm:prSet/>
      <dgm:spPr/>
      <dgm:t>
        <a:bodyPr/>
        <a:lstStyle/>
        <a:p>
          <a:endParaRPr lang="ru-RU"/>
        </a:p>
      </dgm:t>
    </dgm:pt>
    <dgm:pt modelId="{E514C9D0-1801-4999-9265-828A46ED7291}" type="sibTrans" cxnId="{1683E6AD-3945-4925-A0CB-2C8AE2C664FF}">
      <dgm:prSet/>
      <dgm:spPr/>
      <dgm:t>
        <a:bodyPr/>
        <a:lstStyle/>
        <a:p>
          <a:endParaRPr lang="ru-RU"/>
        </a:p>
      </dgm:t>
    </dgm:pt>
    <dgm:pt modelId="{2AB6A22A-E411-4DE4-B9DA-258B1E3056BC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just" rtl="0"/>
          <a:r>
            <a: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 План-график по сокращению задолженности по неналоговым доходам. По результатам проведенной работы за 2019 – 2021 годы погашено задолженности на общую сумму 14 690,36 тыс. руб. </a:t>
          </a:r>
        </a:p>
      </dgm:t>
    </dgm:pt>
    <dgm:pt modelId="{6C0A1EFB-24DA-481A-8FE0-511C4C099D20}" type="parTrans" cxnId="{415D256E-EB11-4E1A-A6F4-891417E037F1}">
      <dgm:prSet/>
      <dgm:spPr/>
      <dgm:t>
        <a:bodyPr/>
        <a:lstStyle/>
        <a:p>
          <a:endParaRPr lang="ru-RU"/>
        </a:p>
      </dgm:t>
    </dgm:pt>
    <dgm:pt modelId="{149E8706-DBC1-4E91-BC0E-1CF732BB6809}" type="sibTrans" cxnId="{415D256E-EB11-4E1A-A6F4-891417E037F1}">
      <dgm:prSet/>
      <dgm:spPr/>
      <dgm:t>
        <a:bodyPr/>
        <a:lstStyle/>
        <a:p>
          <a:endParaRPr lang="ru-RU"/>
        </a:p>
      </dgm:t>
    </dgm:pt>
    <dgm:pt modelId="{85BEE8EB-E538-47E4-9B4F-0819CC7BC2C8}" type="pres">
      <dgm:prSet presAssocID="{12A8686D-97C1-4E51-AA02-8C87243065A8}" presName="outerComposite" presStyleCnt="0">
        <dgm:presLayoutVars>
          <dgm:chMax val="5"/>
          <dgm:dir/>
          <dgm:resizeHandles val="exact"/>
        </dgm:presLayoutVars>
      </dgm:prSet>
      <dgm:spPr/>
    </dgm:pt>
    <dgm:pt modelId="{185D28C4-9AAD-4BFD-A677-4F2C3884E092}" type="pres">
      <dgm:prSet presAssocID="{12A8686D-97C1-4E51-AA02-8C87243065A8}" presName="dummyMaxCanvas" presStyleCnt="0">
        <dgm:presLayoutVars/>
      </dgm:prSet>
      <dgm:spPr/>
    </dgm:pt>
    <dgm:pt modelId="{F861FCB7-F4A7-4545-B47B-09358EE29CD2}" type="pres">
      <dgm:prSet presAssocID="{12A8686D-97C1-4E51-AA02-8C87243065A8}" presName="ThreeNodes_1" presStyleLbl="node1" presStyleIdx="0" presStyleCnt="3" custScaleX="79009" custScaleY="75981" custLinFactNeighborX="-9736" custLinFactNeighborY="-8995">
        <dgm:presLayoutVars>
          <dgm:bulletEnabled val="1"/>
        </dgm:presLayoutVars>
      </dgm:prSet>
      <dgm:spPr/>
    </dgm:pt>
    <dgm:pt modelId="{AF65AB92-B9E2-4E26-84AF-9F99E87EA56E}" type="pres">
      <dgm:prSet presAssocID="{12A8686D-97C1-4E51-AA02-8C87243065A8}" presName="ThreeNodes_2" presStyleLbl="node1" presStyleIdx="1" presStyleCnt="3" custScaleX="95632" custLinFactNeighborX="-9964" custLinFactNeighborY="-17438">
        <dgm:presLayoutVars>
          <dgm:bulletEnabled val="1"/>
        </dgm:presLayoutVars>
      </dgm:prSet>
      <dgm:spPr/>
    </dgm:pt>
    <dgm:pt modelId="{90CC4BF1-A030-4E36-A071-5D5D6C80F5AD}" type="pres">
      <dgm:prSet presAssocID="{12A8686D-97C1-4E51-AA02-8C87243065A8}" presName="ThreeNodes_3" presStyleLbl="node1" presStyleIdx="2" presStyleCnt="3" custScaleX="98107" custScaleY="51957" custLinFactNeighborX="-17081" custLinFactNeighborY="-44206">
        <dgm:presLayoutVars>
          <dgm:bulletEnabled val="1"/>
        </dgm:presLayoutVars>
      </dgm:prSet>
      <dgm:spPr/>
    </dgm:pt>
    <dgm:pt modelId="{5A6B28C2-B974-485E-BFCC-59BA5763AABC}" type="pres">
      <dgm:prSet presAssocID="{12A8686D-97C1-4E51-AA02-8C87243065A8}" presName="ThreeConn_1-2" presStyleLbl="fgAccFollowNode1" presStyleIdx="0" presStyleCnt="2" custScaleX="95017" custScaleY="78406" custLinFactX="-100000" custLinFactNeighborX="-123397" custLinFactNeighborY="-40261">
        <dgm:presLayoutVars>
          <dgm:bulletEnabled val="1"/>
        </dgm:presLayoutVars>
      </dgm:prSet>
      <dgm:spPr/>
    </dgm:pt>
    <dgm:pt modelId="{5F9F0F4E-1ECD-4D9A-BCF8-29469FABFF52}" type="pres">
      <dgm:prSet presAssocID="{12A8686D-97C1-4E51-AA02-8C87243065A8}" presName="ThreeConn_2-3" presStyleLbl="fgAccFollowNode1" presStyleIdx="1" presStyleCnt="2" custScaleX="78871" custScaleY="70523" custLinFactX="-100000" custLinFactNeighborX="-192558" custLinFactNeighborY="-38442">
        <dgm:presLayoutVars>
          <dgm:bulletEnabled val="1"/>
        </dgm:presLayoutVars>
      </dgm:prSet>
      <dgm:spPr/>
    </dgm:pt>
    <dgm:pt modelId="{11C767FD-D3F3-4572-9B7A-3A5C8A9B239E}" type="pres">
      <dgm:prSet presAssocID="{12A8686D-97C1-4E51-AA02-8C87243065A8}" presName="ThreeNodes_1_text" presStyleLbl="node1" presStyleIdx="2" presStyleCnt="3">
        <dgm:presLayoutVars>
          <dgm:bulletEnabled val="1"/>
        </dgm:presLayoutVars>
      </dgm:prSet>
      <dgm:spPr/>
    </dgm:pt>
    <dgm:pt modelId="{3977B0FB-12DE-4EFA-8717-D73AF925EAFA}" type="pres">
      <dgm:prSet presAssocID="{12A8686D-97C1-4E51-AA02-8C87243065A8}" presName="ThreeNodes_2_text" presStyleLbl="node1" presStyleIdx="2" presStyleCnt="3">
        <dgm:presLayoutVars>
          <dgm:bulletEnabled val="1"/>
        </dgm:presLayoutVars>
      </dgm:prSet>
      <dgm:spPr/>
    </dgm:pt>
    <dgm:pt modelId="{DE91FA34-9449-43AA-932E-B3AD0C45A8F4}" type="pres">
      <dgm:prSet presAssocID="{12A8686D-97C1-4E51-AA02-8C87243065A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48578115-25F2-421A-9292-992C8E7EA402}" type="presOf" srcId="{C3B19020-CFDB-4E93-9F8D-75E40814C958}" destId="{F861FCB7-F4A7-4545-B47B-09358EE29CD2}" srcOrd="0" destOrd="0" presId="urn:microsoft.com/office/officeart/2005/8/layout/vProcess5"/>
    <dgm:cxn modelId="{BFF8882A-2127-4B11-950A-8DBA7DF20BE4}" type="presOf" srcId="{E514C9D0-1801-4999-9265-828A46ED7291}" destId="{5F9F0F4E-1ECD-4D9A-BCF8-29469FABFF52}" srcOrd="0" destOrd="0" presId="urn:microsoft.com/office/officeart/2005/8/layout/vProcess5"/>
    <dgm:cxn modelId="{A785E837-7EE2-4E2D-835F-B6168AAC7000}" type="presOf" srcId="{2AB6A22A-E411-4DE4-B9DA-258B1E3056BC}" destId="{90CC4BF1-A030-4E36-A071-5D5D6C80F5AD}" srcOrd="0" destOrd="0" presId="urn:microsoft.com/office/officeart/2005/8/layout/vProcess5"/>
    <dgm:cxn modelId="{415D256E-EB11-4E1A-A6F4-891417E037F1}" srcId="{12A8686D-97C1-4E51-AA02-8C87243065A8}" destId="{2AB6A22A-E411-4DE4-B9DA-258B1E3056BC}" srcOrd="2" destOrd="0" parTransId="{6C0A1EFB-24DA-481A-8FE0-511C4C099D20}" sibTransId="{149E8706-DBC1-4E91-BC0E-1CF732BB6809}"/>
    <dgm:cxn modelId="{4B80744F-778B-41EA-B5DC-F93C546F513A}" type="presOf" srcId="{6D483D80-D7F1-4DB8-AA96-3F4B88B19BBB}" destId="{3977B0FB-12DE-4EFA-8717-D73AF925EAFA}" srcOrd="1" destOrd="0" presId="urn:microsoft.com/office/officeart/2005/8/layout/vProcess5"/>
    <dgm:cxn modelId="{0019187B-B460-448D-A017-A5E67DCB1B9A}" type="presOf" srcId="{2AB6A22A-E411-4DE4-B9DA-258B1E3056BC}" destId="{DE91FA34-9449-43AA-932E-B3AD0C45A8F4}" srcOrd="1" destOrd="0" presId="urn:microsoft.com/office/officeart/2005/8/layout/vProcess5"/>
    <dgm:cxn modelId="{2201857F-5835-4F3D-9B87-19BB5917F277}" type="presOf" srcId="{C3B19020-CFDB-4E93-9F8D-75E40814C958}" destId="{11C767FD-D3F3-4572-9B7A-3A5C8A9B239E}" srcOrd="1" destOrd="0" presId="urn:microsoft.com/office/officeart/2005/8/layout/vProcess5"/>
    <dgm:cxn modelId="{9651A191-E058-40ED-8649-3E3B5E5BC209}" srcId="{12A8686D-97C1-4E51-AA02-8C87243065A8}" destId="{C3B19020-CFDB-4E93-9F8D-75E40814C958}" srcOrd="0" destOrd="0" parTransId="{5732CFCD-5283-4485-A3CA-EE75AA269401}" sibTransId="{4C467FA4-C866-42A2-8B98-43CB9E8D620A}"/>
    <dgm:cxn modelId="{4A1BD6AA-75B3-4E5E-A299-D9AEF00B47C3}" type="presOf" srcId="{6D483D80-D7F1-4DB8-AA96-3F4B88B19BBB}" destId="{AF65AB92-B9E2-4E26-84AF-9F99E87EA56E}" srcOrd="0" destOrd="0" presId="urn:microsoft.com/office/officeart/2005/8/layout/vProcess5"/>
    <dgm:cxn modelId="{1683E6AD-3945-4925-A0CB-2C8AE2C664FF}" srcId="{12A8686D-97C1-4E51-AA02-8C87243065A8}" destId="{6D483D80-D7F1-4DB8-AA96-3F4B88B19BBB}" srcOrd="1" destOrd="0" parTransId="{E24BED72-BD45-44AD-B0A8-250063ED89EE}" sibTransId="{E514C9D0-1801-4999-9265-828A46ED7291}"/>
    <dgm:cxn modelId="{A8F500F3-24D0-4AD5-A238-14B6C60D22E9}" type="presOf" srcId="{12A8686D-97C1-4E51-AA02-8C87243065A8}" destId="{85BEE8EB-E538-47E4-9B4F-0819CC7BC2C8}" srcOrd="0" destOrd="0" presId="urn:microsoft.com/office/officeart/2005/8/layout/vProcess5"/>
    <dgm:cxn modelId="{6DD16EFA-D80B-41B4-B602-B07354924E7E}" type="presOf" srcId="{4C467FA4-C866-42A2-8B98-43CB9E8D620A}" destId="{5A6B28C2-B974-485E-BFCC-59BA5763AABC}" srcOrd="0" destOrd="0" presId="urn:microsoft.com/office/officeart/2005/8/layout/vProcess5"/>
    <dgm:cxn modelId="{2E36E0F4-37C3-40D1-9D48-436E446F4DA2}" type="presParOf" srcId="{85BEE8EB-E538-47E4-9B4F-0819CC7BC2C8}" destId="{185D28C4-9AAD-4BFD-A677-4F2C3884E092}" srcOrd="0" destOrd="0" presId="urn:microsoft.com/office/officeart/2005/8/layout/vProcess5"/>
    <dgm:cxn modelId="{D3232C19-AEC5-462B-B831-0370A5921CA3}" type="presParOf" srcId="{85BEE8EB-E538-47E4-9B4F-0819CC7BC2C8}" destId="{F861FCB7-F4A7-4545-B47B-09358EE29CD2}" srcOrd="1" destOrd="0" presId="urn:microsoft.com/office/officeart/2005/8/layout/vProcess5"/>
    <dgm:cxn modelId="{45782408-EE65-4297-B479-C9B424AD9B20}" type="presParOf" srcId="{85BEE8EB-E538-47E4-9B4F-0819CC7BC2C8}" destId="{AF65AB92-B9E2-4E26-84AF-9F99E87EA56E}" srcOrd="2" destOrd="0" presId="urn:microsoft.com/office/officeart/2005/8/layout/vProcess5"/>
    <dgm:cxn modelId="{09042AD5-5472-4296-9F26-B7ED1B58B4E4}" type="presParOf" srcId="{85BEE8EB-E538-47E4-9B4F-0819CC7BC2C8}" destId="{90CC4BF1-A030-4E36-A071-5D5D6C80F5AD}" srcOrd="3" destOrd="0" presId="urn:microsoft.com/office/officeart/2005/8/layout/vProcess5"/>
    <dgm:cxn modelId="{BBFE2AA5-3BC4-4FC5-9B43-87D6B82BADA5}" type="presParOf" srcId="{85BEE8EB-E538-47E4-9B4F-0819CC7BC2C8}" destId="{5A6B28C2-B974-485E-BFCC-59BA5763AABC}" srcOrd="4" destOrd="0" presId="urn:microsoft.com/office/officeart/2005/8/layout/vProcess5"/>
    <dgm:cxn modelId="{FE14F359-4546-4502-B94E-965CDE421E26}" type="presParOf" srcId="{85BEE8EB-E538-47E4-9B4F-0819CC7BC2C8}" destId="{5F9F0F4E-1ECD-4D9A-BCF8-29469FABFF52}" srcOrd="5" destOrd="0" presId="urn:microsoft.com/office/officeart/2005/8/layout/vProcess5"/>
    <dgm:cxn modelId="{F166B9EB-0FC0-4DE1-84A3-968082422C19}" type="presParOf" srcId="{85BEE8EB-E538-47E4-9B4F-0819CC7BC2C8}" destId="{11C767FD-D3F3-4572-9B7A-3A5C8A9B239E}" srcOrd="6" destOrd="0" presId="urn:microsoft.com/office/officeart/2005/8/layout/vProcess5"/>
    <dgm:cxn modelId="{DE781A4A-7AD4-473F-8F7D-6F9DDA2B204B}" type="presParOf" srcId="{85BEE8EB-E538-47E4-9B4F-0819CC7BC2C8}" destId="{3977B0FB-12DE-4EFA-8717-D73AF925EAFA}" srcOrd="7" destOrd="0" presId="urn:microsoft.com/office/officeart/2005/8/layout/vProcess5"/>
    <dgm:cxn modelId="{FA7F46CC-5C94-4F25-B4BB-337F78C9A6DE}" type="presParOf" srcId="{85BEE8EB-E538-47E4-9B4F-0819CC7BC2C8}" destId="{DE91FA34-9449-43AA-932E-B3AD0C45A8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3B0CC-6187-4A85-847D-E7F2EFA5796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38483CB-9DA1-46AA-A781-C148C20E4B93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Соблюдать при утверждении бюджета на очередной финансовый год и плановый период принцип достоверности бюджета в части реалистичности расчета доходов местного бюджета.</a:t>
          </a:r>
        </a:p>
      </dgm:t>
    </dgm:pt>
    <dgm:pt modelId="{6F66EFAB-67CE-4FFB-A370-EA51D15B81DF}" type="parTrans" cxnId="{92EFDCA0-9434-485F-85A9-A7678FD84AAB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24413-0A5F-44C3-8B03-E1E3DEBF7F79}" type="sibTrans" cxnId="{92EFDCA0-9434-485F-85A9-A7678FD84AAB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9EA8C-BF0E-4768-A1E2-F1673083D1E7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2. Повысить эффективность работы межведомственной комиссии и органов местного самоуправления по погашению задолженности по платежам в местные бюджеты, в том числе по погашению недоимки по арендным платежам от использования имущества и земельных участков.</a:t>
          </a:r>
        </a:p>
      </dgm:t>
    </dgm:pt>
    <dgm:pt modelId="{861458E7-53B3-4B5D-9F08-C890E2472B9C}" type="parTrans" cxnId="{FE6E997F-1444-45E7-90E4-213A7D46567F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3F001-AFB3-4A5A-8FDE-1EB65000988F}" type="sibTrans" cxnId="{FE6E997F-1444-45E7-90E4-213A7D46567F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3F97F6-C106-4139-AFD1-25F0458E9010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3. Принять меры, направленные на поэтапное снижение дефицита бюджета городского округа Красноуфимск.</a:t>
          </a:r>
        </a:p>
      </dgm:t>
    </dgm:pt>
    <dgm:pt modelId="{052B9861-2E9C-40F4-B68A-561F48A24601}" type="parTrans" cxnId="{824591DD-6B86-4BBF-9BD6-66EAC7AAD243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91DEF-8DEB-4172-A486-C7F2D1D934E2}" type="sibTrans" cxnId="{824591DD-6B86-4BBF-9BD6-66EAC7AAD243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BFD8D3-5E87-4AFC-A6C9-9972D1CFC0A0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4. В целях повышения качества бюджетного планирования количество внесенных изменений в решение о бюджете муниципального образования рекомендуется снизить.</a:t>
          </a:r>
        </a:p>
      </dgm:t>
    </dgm:pt>
    <dgm:pt modelId="{094FFDC7-328B-4D87-96E5-DD5D138E7B21}" type="parTrans" cxnId="{C84D0A5B-1D6B-4610-9C71-BBE25CB0284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7FD71-7821-4792-AFEF-30D1FA7E46CA}" type="sibTrans" cxnId="{C84D0A5B-1D6B-4610-9C71-BBE25CB0284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E0B-AF49-46B2-B1C2-73FDA03EE5A7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5. В целях повышения качества оказания муниципальных услуг привести в соответствие административные регламенты по оказанию муниципальных услуг типовым административным регламентам, одобренным на заседаниях Комиссии по повышению качества предоставления государственных и муниципальных услуг.</a:t>
          </a:r>
        </a:p>
      </dgm:t>
    </dgm:pt>
    <dgm:pt modelId="{48F00671-B21B-404F-9AEF-7BF8234550FB}" type="parTrans" cxnId="{06D9F13E-7A5F-402A-9F62-61598324F24D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98CA84-BF4F-4138-BBBB-35AACE2587F0}" type="sibTrans" cxnId="{06D9F13E-7A5F-402A-9F62-61598324F24D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BDBF6-3114-44A4-A120-2F3562D2D4B8}" type="pres">
      <dgm:prSet presAssocID="{1173B0CC-6187-4A85-847D-E7F2EFA5796A}" presName="linear" presStyleCnt="0">
        <dgm:presLayoutVars>
          <dgm:animLvl val="lvl"/>
          <dgm:resizeHandles val="exact"/>
        </dgm:presLayoutVars>
      </dgm:prSet>
      <dgm:spPr/>
    </dgm:pt>
    <dgm:pt modelId="{2C980B2D-B91E-4039-8D0D-0B1C35F545ED}" type="pres">
      <dgm:prSet presAssocID="{D38483CB-9DA1-46AA-A781-C148C20E4B93}" presName="parentText" presStyleLbl="node1" presStyleIdx="0" presStyleCnt="5" custScaleY="46792">
        <dgm:presLayoutVars>
          <dgm:chMax val="0"/>
          <dgm:bulletEnabled val="1"/>
        </dgm:presLayoutVars>
      </dgm:prSet>
      <dgm:spPr/>
    </dgm:pt>
    <dgm:pt modelId="{F00EC555-8CFD-4256-B618-BBD6E401465C}" type="pres">
      <dgm:prSet presAssocID="{57924413-0A5F-44C3-8B03-E1E3DEBF7F79}" presName="spacer" presStyleCnt="0"/>
      <dgm:spPr/>
    </dgm:pt>
    <dgm:pt modelId="{AF6F67B9-87F2-436F-91CD-374217F19E46}" type="pres">
      <dgm:prSet presAssocID="{9339EA8C-BF0E-4768-A1E2-F1673083D1E7}" presName="parentText" presStyleLbl="node1" presStyleIdx="1" presStyleCnt="5" custScaleY="80008">
        <dgm:presLayoutVars>
          <dgm:chMax val="0"/>
          <dgm:bulletEnabled val="1"/>
        </dgm:presLayoutVars>
      </dgm:prSet>
      <dgm:spPr/>
    </dgm:pt>
    <dgm:pt modelId="{5A9D8FA4-452B-4E5A-B67C-28696AFF0A8C}" type="pres">
      <dgm:prSet presAssocID="{C8F3F001-AFB3-4A5A-8FDE-1EB65000988F}" presName="spacer" presStyleCnt="0"/>
      <dgm:spPr/>
    </dgm:pt>
    <dgm:pt modelId="{68C8496C-29B2-4631-8B90-EFFED9A1D7DB}" type="pres">
      <dgm:prSet presAssocID="{593F97F6-C106-4139-AFD1-25F0458E9010}" presName="parentText" presStyleLbl="node1" presStyleIdx="2" presStyleCnt="5" custScaleY="51804" custLinFactY="8327" custLinFactNeighborY="100000">
        <dgm:presLayoutVars>
          <dgm:chMax val="0"/>
          <dgm:bulletEnabled val="1"/>
        </dgm:presLayoutVars>
      </dgm:prSet>
      <dgm:spPr/>
    </dgm:pt>
    <dgm:pt modelId="{08C0FC3B-2305-4450-A426-29D37BC99770}" type="pres">
      <dgm:prSet presAssocID="{4AC91DEF-8DEB-4172-A486-C7F2D1D934E2}" presName="spacer" presStyleCnt="0"/>
      <dgm:spPr/>
    </dgm:pt>
    <dgm:pt modelId="{D71FE3BB-046F-4F13-90C6-54A9E116FB53}" type="pres">
      <dgm:prSet presAssocID="{0DBFD8D3-5E87-4AFC-A6C9-9972D1CFC0A0}" presName="parentText" presStyleLbl="node1" presStyleIdx="3" presStyleCnt="5" custScaleY="64701" custLinFactY="19442" custLinFactNeighborY="100000">
        <dgm:presLayoutVars>
          <dgm:chMax val="0"/>
          <dgm:bulletEnabled val="1"/>
        </dgm:presLayoutVars>
      </dgm:prSet>
      <dgm:spPr/>
    </dgm:pt>
    <dgm:pt modelId="{DB66EC43-849A-4756-8ABB-5C08618D61E9}" type="pres">
      <dgm:prSet presAssocID="{D097FD71-7821-4792-AFEF-30D1FA7E46CA}" presName="spacer" presStyleCnt="0"/>
      <dgm:spPr/>
    </dgm:pt>
    <dgm:pt modelId="{E52A68A6-C6AE-4E85-B9CB-A7794B7E1AF8}" type="pres">
      <dgm:prSet presAssocID="{5FEF8E0B-AF49-46B2-B1C2-73FDA03EE5A7}" presName="parentText" presStyleLbl="node1" presStyleIdx="4" presStyleCnt="5" custLinFactY="41089" custLinFactNeighborY="100000">
        <dgm:presLayoutVars>
          <dgm:chMax val="0"/>
          <dgm:bulletEnabled val="1"/>
        </dgm:presLayoutVars>
      </dgm:prSet>
      <dgm:spPr/>
    </dgm:pt>
  </dgm:ptLst>
  <dgm:cxnLst>
    <dgm:cxn modelId="{2148071B-D161-48CD-9B85-375EC6A562D2}" type="presOf" srcId="{0DBFD8D3-5E87-4AFC-A6C9-9972D1CFC0A0}" destId="{D71FE3BB-046F-4F13-90C6-54A9E116FB53}" srcOrd="0" destOrd="0" presId="urn:microsoft.com/office/officeart/2005/8/layout/vList2"/>
    <dgm:cxn modelId="{2175222F-70AA-4A1F-8D83-9FDCE9C2B65C}" type="presOf" srcId="{593F97F6-C106-4139-AFD1-25F0458E9010}" destId="{68C8496C-29B2-4631-8B90-EFFED9A1D7DB}" srcOrd="0" destOrd="0" presId="urn:microsoft.com/office/officeart/2005/8/layout/vList2"/>
    <dgm:cxn modelId="{06D9F13E-7A5F-402A-9F62-61598324F24D}" srcId="{1173B0CC-6187-4A85-847D-E7F2EFA5796A}" destId="{5FEF8E0B-AF49-46B2-B1C2-73FDA03EE5A7}" srcOrd="4" destOrd="0" parTransId="{48F00671-B21B-404F-9AEF-7BF8234550FB}" sibTransId="{C598CA84-BF4F-4138-BBBB-35AACE2587F0}"/>
    <dgm:cxn modelId="{C84D0A5B-1D6B-4610-9C71-BBE25CB02844}" srcId="{1173B0CC-6187-4A85-847D-E7F2EFA5796A}" destId="{0DBFD8D3-5E87-4AFC-A6C9-9972D1CFC0A0}" srcOrd="3" destOrd="0" parTransId="{094FFDC7-328B-4D87-96E5-DD5D138E7B21}" sibTransId="{D097FD71-7821-4792-AFEF-30D1FA7E46CA}"/>
    <dgm:cxn modelId="{35DFC556-704C-4B8D-A72E-E52917943BDF}" type="presOf" srcId="{D38483CB-9DA1-46AA-A781-C148C20E4B93}" destId="{2C980B2D-B91E-4039-8D0D-0B1C35F545ED}" srcOrd="0" destOrd="0" presId="urn:microsoft.com/office/officeart/2005/8/layout/vList2"/>
    <dgm:cxn modelId="{4101F479-4E34-4EAC-9701-81F8B853E795}" type="presOf" srcId="{5FEF8E0B-AF49-46B2-B1C2-73FDA03EE5A7}" destId="{E52A68A6-C6AE-4E85-B9CB-A7794B7E1AF8}" srcOrd="0" destOrd="0" presId="urn:microsoft.com/office/officeart/2005/8/layout/vList2"/>
    <dgm:cxn modelId="{FE6E997F-1444-45E7-90E4-213A7D46567F}" srcId="{1173B0CC-6187-4A85-847D-E7F2EFA5796A}" destId="{9339EA8C-BF0E-4768-A1E2-F1673083D1E7}" srcOrd="1" destOrd="0" parTransId="{861458E7-53B3-4B5D-9F08-C890E2472B9C}" sibTransId="{C8F3F001-AFB3-4A5A-8FDE-1EB65000988F}"/>
    <dgm:cxn modelId="{6F844583-B77C-408D-B1DC-F3CB7B2518A4}" type="presOf" srcId="{9339EA8C-BF0E-4768-A1E2-F1673083D1E7}" destId="{AF6F67B9-87F2-436F-91CD-374217F19E46}" srcOrd="0" destOrd="0" presId="urn:microsoft.com/office/officeart/2005/8/layout/vList2"/>
    <dgm:cxn modelId="{92EFDCA0-9434-485F-85A9-A7678FD84AAB}" srcId="{1173B0CC-6187-4A85-847D-E7F2EFA5796A}" destId="{D38483CB-9DA1-46AA-A781-C148C20E4B93}" srcOrd="0" destOrd="0" parTransId="{6F66EFAB-67CE-4FFB-A370-EA51D15B81DF}" sibTransId="{57924413-0A5F-44C3-8B03-E1E3DEBF7F79}"/>
    <dgm:cxn modelId="{53E97FD2-890C-41CC-BF8D-9C13638840E3}" type="presOf" srcId="{1173B0CC-6187-4A85-847D-E7F2EFA5796A}" destId="{D7BBDBF6-3114-44A4-A120-2F3562D2D4B8}" srcOrd="0" destOrd="0" presId="urn:microsoft.com/office/officeart/2005/8/layout/vList2"/>
    <dgm:cxn modelId="{824591DD-6B86-4BBF-9BD6-66EAC7AAD243}" srcId="{1173B0CC-6187-4A85-847D-E7F2EFA5796A}" destId="{593F97F6-C106-4139-AFD1-25F0458E9010}" srcOrd="2" destOrd="0" parTransId="{052B9861-2E9C-40F4-B68A-561F48A24601}" sibTransId="{4AC91DEF-8DEB-4172-A486-C7F2D1D934E2}"/>
    <dgm:cxn modelId="{990D5A25-AD6E-4116-A2AC-39670B0B27C5}" type="presParOf" srcId="{D7BBDBF6-3114-44A4-A120-2F3562D2D4B8}" destId="{2C980B2D-B91E-4039-8D0D-0B1C35F545ED}" srcOrd="0" destOrd="0" presId="urn:microsoft.com/office/officeart/2005/8/layout/vList2"/>
    <dgm:cxn modelId="{E9E42733-8C54-4F0C-A0ED-E7854496F33E}" type="presParOf" srcId="{D7BBDBF6-3114-44A4-A120-2F3562D2D4B8}" destId="{F00EC555-8CFD-4256-B618-BBD6E401465C}" srcOrd="1" destOrd="0" presId="urn:microsoft.com/office/officeart/2005/8/layout/vList2"/>
    <dgm:cxn modelId="{CB536A7A-0A56-42BD-A64A-EBC9E68C04BC}" type="presParOf" srcId="{D7BBDBF6-3114-44A4-A120-2F3562D2D4B8}" destId="{AF6F67B9-87F2-436F-91CD-374217F19E46}" srcOrd="2" destOrd="0" presId="urn:microsoft.com/office/officeart/2005/8/layout/vList2"/>
    <dgm:cxn modelId="{F1600506-3530-45FA-B555-5729F07DBC5A}" type="presParOf" srcId="{D7BBDBF6-3114-44A4-A120-2F3562D2D4B8}" destId="{5A9D8FA4-452B-4E5A-B67C-28696AFF0A8C}" srcOrd="3" destOrd="0" presId="urn:microsoft.com/office/officeart/2005/8/layout/vList2"/>
    <dgm:cxn modelId="{F9142E3B-07CE-4A9B-BA17-667180938070}" type="presParOf" srcId="{D7BBDBF6-3114-44A4-A120-2F3562D2D4B8}" destId="{68C8496C-29B2-4631-8B90-EFFED9A1D7DB}" srcOrd="4" destOrd="0" presId="urn:microsoft.com/office/officeart/2005/8/layout/vList2"/>
    <dgm:cxn modelId="{9DE4BDC8-7D97-4624-8C2A-D3A5C04B1820}" type="presParOf" srcId="{D7BBDBF6-3114-44A4-A120-2F3562D2D4B8}" destId="{08C0FC3B-2305-4450-A426-29D37BC99770}" srcOrd="5" destOrd="0" presId="urn:microsoft.com/office/officeart/2005/8/layout/vList2"/>
    <dgm:cxn modelId="{0F1CBB8E-0A6E-470D-862F-DB6C2EC3BE40}" type="presParOf" srcId="{D7BBDBF6-3114-44A4-A120-2F3562D2D4B8}" destId="{D71FE3BB-046F-4F13-90C6-54A9E116FB53}" srcOrd="6" destOrd="0" presId="urn:microsoft.com/office/officeart/2005/8/layout/vList2"/>
    <dgm:cxn modelId="{5406973D-398D-409A-8429-82C32805B785}" type="presParOf" srcId="{D7BBDBF6-3114-44A4-A120-2F3562D2D4B8}" destId="{DB66EC43-849A-4756-8ABB-5C08618D61E9}" srcOrd="7" destOrd="0" presId="urn:microsoft.com/office/officeart/2005/8/layout/vList2"/>
    <dgm:cxn modelId="{C026071D-B534-4B01-BB8B-7670D561CC74}" type="presParOf" srcId="{D7BBDBF6-3114-44A4-A120-2F3562D2D4B8}" destId="{E52A68A6-C6AE-4E85-B9CB-A7794B7E1A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1FCB7-F4A7-4545-B47B-09358EE29CD2}">
      <dsp:nvSpPr>
        <dsp:cNvPr id="0" name=""/>
        <dsp:cNvSpPr/>
      </dsp:nvSpPr>
      <dsp:spPr>
        <a:xfrm>
          <a:off x="78708" y="54907"/>
          <a:ext cx="8187860" cy="138394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9050" cap="rnd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 План мероприятий («дорожная карта») по повышению доходного потенциала, которым предусмотрена реализация порядка 24 мероприятий и установлены целевые показатели, на достижение которых они направлены. По итогам 2021 года все мероприятия выполнены</a:t>
          </a:r>
        </a:p>
      </dsp:txBody>
      <dsp:txXfrm>
        <a:off x="119242" y="95441"/>
        <a:ext cx="6638191" cy="1302877"/>
      </dsp:txXfrm>
    </dsp:sp>
    <dsp:sp modelId="{AF65AB92-B9E2-4E26-84AF-9F99E87EA56E}">
      <dsp:nvSpPr>
        <dsp:cNvPr id="0" name=""/>
        <dsp:cNvSpPr/>
      </dsp:nvSpPr>
      <dsp:spPr>
        <a:xfrm>
          <a:off x="108143" y="1807387"/>
          <a:ext cx="9910534" cy="182143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9050" cap="rnd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Создана межведомственная комиссия по укреплению финансовой самостоятельности. По результатам работы комиссии за 2019 – 2021 годы: полностью погасили задолженность перед бюджетом по налоговым доходам 29 хозяйствующих субъектов, погашена задолженность по налоговым доходам в общей сумме 6 810,2 тыс. руб., 13 работодателей повысили заработную плату до МРОТ в связи с чем в бюджет дополнительно поступило 119,0 тыс. руб. </a:t>
          </a:r>
        </a:p>
      </dsp:txBody>
      <dsp:txXfrm>
        <a:off x="161491" y="1860735"/>
        <a:ext cx="7797160" cy="1714740"/>
      </dsp:txXfrm>
    </dsp:sp>
    <dsp:sp modelId="{90CC4BF1-A030-4E36-A071-5D5D6C80F5AD}">
      <dsp:nvSpPr>
        <dsp:cNvPr id="0" name=""/>
        <dsp:cNvSpPr/>
      </dsp:nvSpPr>
      <dsp:spPr>
        <a:xfrm>
          <a:off x="156749" y="3882370"/>
          <a:ext cx="10167023" cy="94636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 План-график по сокращению задолженности по неналоговым доходам. По результатам проведенной работы за 2019 – 2021 годы погашено задолженности на общую сумму 14 690,36 тыс. руб. </a:t>
          </a:r>
        </a:p>
      </dsp:txBody>
      <dsp:txXfrm>
        <a:off x="184467" y="3910088"/>
        <a:ext cx="8052975" cy="890927"/>
      </dsp:txXfrm>
    </dsp:sp>
    <dsp:sp modelId="{5A6B28C2-B974-485E-BFCC-59BA5763AABC}">
      <dsp:nvSpPr>
        <dsp:cNvPr id="0" name=""/>
        <dsp:cNvSpPr/>
      </dsp:nvSpPr>
      <dsp:spPr>
        <a:xfrm>
          <a:off x="6563890" y="1032421"/>
          <a:ext cx="1124938" cy="9282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817001" y="1032421"/>
        <a:ext cx="618716" cy="698527"/>
      </dsp:txXfrm>
    </dsp:sp>
    <dsp:sp modelId="{5F9F0F4E-1ECD-4D9A-BCF8-29469FABFF52}">
      <dsp:nvSpPr>
        <dsp:cNvPr id="0" name=""/>
        <dsp:cNvSpPr/>
      </dsp:nvSpPr>
      <dsp:spPr>
        <a:xfrm>
          <a:off x="6755049" y="3213488"/>
          <a:ext cx="933780" cy="8349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6965149" y="3213488"/>
        <a:ext cx="513580" cy="628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80B2D-B91E-4039-8D0D-0B1C35F545ED}">
      <dsp:nvSpPr>
        <dsp:cNvPr id="0" name=""/>
        <dsp:cNvSpPr/>
      </dsp:nvSpPr>
      <dsp:spPr>
        <a:xfrm>
          <a:off x="0" y="521181"/>
          <a:ext cx="11922710" cy="5606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Соблюдать при утверждении бюджета на очередной финансовый год и плановый период принцип достоверности бюджета в части реалистичности расчета доходов местного бюджета.</a:t>
          </a:r>
        </a:p>
      </dsp:txBody>
      <dsp:txXfrm>
        <a:off x="27366" y="548547"/>
        <a:ext cx="11867978" cy="505873"/>
      </dsp:txXfrm>
    </dsp:sp>
    <dsp:sp modelId="{AF6F67B9-87F2-436F-91CD-374217F19E46}">
      <dsp:nvSpPr>
        <dsp:cNvPr id="0" name=""/>
        <dsp:cNvSpPr/>
      </dsp:nvSpPr>
      <dsp:spPr>
        <a:xfrm>
          <a:off x="0" y="1266107"/>
          <a:ext cx="11922710" cy="958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Повысить эффективность работы межведомственной комиссии и органов местного самоуправления по погашению задолженности по платежам в местные бюджеты, в том числе по погашению недоимки по арендным платежам от использования имущества и земельных участков.</a:t>
          </a:r>
        </a:p>
      </dsp:txBody>
      <dsp:txXfrm>
        <a:off x="46793" y="1312900"/>
        <a:ext cx="11829124" cy="864973"/>
      </dsp:txXfrm>
    </dsp:sp>
    <dsp:sp modelId="{68C8496C-29B2-4631-8B90-EFFED9A1D7DB}">
      <dsp:nvSpPr>
        <dsp:cNvPr id="0" name=""/>
        <dsp:cNvSpPr/>
      </dsp:nvSpPr>
      <dsp:spPr>
        <a:xfrm>
          <a:off x="0" y="2693071"/>
          <a:ext cx="11922710" cy="6206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Принять меры, направленные на поэтапное снижение дефицита бюджета городского округа Красноуфимск.</a:t>
          </a:r>
        </a:p>
      </dsp:txBody>
      <dsp:txXfrm>
        <a:off x="30298" y="2723369"/>
        <a:ext cx="11862114" cy="560057"/>
      </dsp:txXfrm>
    </dsp:sp>
    <dsp:sp modelId="{D71FE3BB-046F-4F13-90C6-54A9E116FB53}">
      <dsp:nvSpPr>
        <dsp:cNvPr id="0" name=""/>
        <dsp:cNvSpPr/>
      </dsp:nvSpPr>
      <dsp:spPr>
        <a:xfrm>
          <a:off x="0" y="3631211"/>
          <a:ext cx="11922710" cy="77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В целях повышения качества бюджетного планирования количество внесенных изменений в решение о бюджете муниципального образования рекомендуется снизить.</a:t>
          </a:r>
        </a:p>
      </dsp:txBody>
      <dsp:txXfrm>
        <a:off x="37841" y="3669052"/>
        <a:ext cx="11847028" cy="699487"/>
      </dsp:txXfrm>
    </dsp:sp>
    <dsp:sp modelId="{E52A68A6-C6AE-4E85-B9CB-A7794B7E1AF8}">
      <dsp:nvSpPr>
        <dsp:cNvPr id="0" name=""/>
        <dsp:cNvSpPr/>
      </dsp:nvSpPr>
      <dsp:spPr>
        <a:xfrm>
          <a:off x="0" y="4694632"/>
          <a:ext cx="11922710" cy="1198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В целях повышения качества оказания муниципальных услуг привести в соответствие административные регламенты по оказанию муниципальных услуг типовым административным регламентам, одобренным на заседаниях Комиссии по повышению качества предоставления государственных и муниципальных услуг.</a:t>
          </a:r>
        </a:p>
      </dsp:txBody>
      <dsp:txXfrm>
        <a:off x="58485" y="4753117"/>
        <a:ext cx="11805740" cy="108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6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537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75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949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8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4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1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0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7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2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3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5" y="51501"/>
            <a:ext cx="43973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05758" y="611888"/>
            <a:ext cx="9017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РЕВИЗИОННАЯ КОМИССИЯ ГОРОДСКОГО ОКРУГА КРАСНОУФИМСК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6292" y="1541607"/>
            <a:ext cx="88361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экспертно-аналитического мероприятия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и мониторинг бюджетного процесса в городском округе Красноуфимск за 2019 – 2021 годы»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5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51587" y="263464"/>
            <a:ext cx="7688826" cy="830997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мониторинг качества управления бюджетным процессом за 2019, 2020 и 2021 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61535" y="1874728"/>
            <a:ext cx="82689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проведена Министерством финансов Свердловской области в баллах,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единым для всех муниципальных образований методологическим принципам,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значений индикаторов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характеризует следующие аспекты управления бюджетным процессом:</a:t>
            </a:r>
          </a:p>
        </p:txBody>
      </p:sp>
    </p:spTree>
    <p:extLst>
      <p:ext uri="{BB962C8B-B14F-4D97-AF65-F5344CB8AC3E}">
        <p14:creationId xmlns:p14="http://schemas.microsoft.com/office/powerpoint/2010/main" val="350461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760" y="2355065"/>
            <a:ext cx="8975133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по индикатору 1.6. «Соответствие количества внесенных изменений в решение о бюджете муниципального образования предельно допустимому значению»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значения за каждый финансовый год характеризуют понижение качества управления бюджетным процессом.</a:t>
            </a:r>
          </a:p>
          <a:p>
            <a:pPr algn="just"/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i="1" dirty="0"/>
              <a:t>*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 течение отчетного года количество внесенных изменений в решение о бюджете муниципального образования не более четырех, значение индикатора принимается равным 1. </a:t>
            </a:r>
          </a:p>
          <a:p>
            <a:pPr algn="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(внесение изменений в бюджет составило</a:t>
            </a:r>
          </a:p>
          <a:p>
            <a:pPr algn="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2019 году – 14 раз, в 2020 году – 10 раз, в 2021 году – 12 раз)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8392" y="176669"/>
            <a:ext cx="6791859" cy="461665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82000">
                <a:schemeClr val="accent2">
                  <a:lumMod val="20000"/>
                  <a:lumOff val="80000"/>
                </a:schemeClr>
              </a:gs>
              <a:gs pos="94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Оценка качества бюджетного планирования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43704" y="923993"/>
            <a:ext cx="6096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полученных значений по индикаторам (6 из 7) свидетельствуют о повышении качества управления бюджетным процессом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63AA949-FD72-18E9-F3A0-1A28DE9C9D5C}"/>
              </a:ext>
            </a:extLst>
          </p:cNvPr>
          <p:cNvCxnSpPr/>
          <p:nvPr/>
        </p:nvCxnSpPr>
        <p:spPr>
          <a:xfrm>
            <a:off x="914400" y="638334"/>
            <a:ext cx="0" cy="85836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14C65C7-251E-C113-9783-01CD467AF588}"/>
              </a:ext>
            </a:extLst>
          </p:cNvPr>
          <p:cNvCxnSpPr>
            <a:cxnSpLocks/>
          </p:cNvCxnSpPr>
          <p:nvPr/>
        </p:nvCxnSpPr>
        <p:spPr>
          <a:xfrm flipV="1">
            <a:off x="923278" y="1496699"/>
            <a:ext cx="1411549" cy="3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C18B95F-31A1-C213-2711-90A77F636F3F}"/>
              </a:ext>
            </a:extLst>
          </p:cNvPr>
          <p:cNvCxnSpPr/>
          <p:nvPr/>
        </p:nvCxnSpPr>
        <p:spPr>
          <a:xfrm>
            <a:off x="2512381" y="1958364"/>
            <a:ext cx="0" cy="11399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A68F5365-3356-4371-D877-D38ADFB47937}"/>
              </a:ext>
            </a:extLst>
          </p:cNvPr>
          <p:cNvCxnSpPr/>
          <p:nvPr/>
        </p:nvCxnSpPr>
        <p:spPr>
          <a:xfrm>
            <a:off x="2512381" y="3107184"/>
            <a:ext cx="6393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80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393" y="176669"/>
            <a:ext cx="7305380" cy="461665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82000">
                <a:schemeClr val="accent2">
                  <a:lumMod val="20000"/>
                  <a:lumOff val="80000"/>
                </a:schemeClr>
              </a:gs>
              <a:gs pos="94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Оценка качества исполнения местных бюджетов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46377" y="3388455"/>
            <a:ext cx="666713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по индикатору 2.3. «Равномерность исполнения местного бюджета»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значения за каждый финансовый год, характеризуют понижение качества управления бюджетным процессом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(основные расходы осуществляются в 3 квартале финансового года)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63AA949-FD72-18E9-F3A0-1A28DE9C9D5C}"/>
              </a:ext>
            </a:extLst>
          </p:cNvPr>
          <p:cNvCxnSpPr>
            <a:cxnSpLocks/>
          </p:cNvCxnSpPr>
          <p:nvPr/>
        </p:nvCxnSpPr>
        <p:spPr>
          <a:xfrm>
            <a:off x="852256" y="638334"/>
            <a:ext cx="0" cy="11353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14C65C7-251E-C113-9783-01CD467AF588}"/>
              </a:ext>
            </a:extLst>
          </p:cNvPr>
          <p:cNvCxnSpPr>
            <a:cxnSpLocks/>
          </p:cNvCxnSpPr>
          <p:nvPr/>
        </p:nvCxnSpPr>
        <p:spPr>
          <a:xfrm flipV="1">
            <a:off x="852256" y="1773698"/>
            <a:ext cx="1411549" cy="3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03E4F4-0FC7-7D84-81AD-F2BB22FD30EB}"/>
              </a:ext>
            </a:extLst>
          </p:cNvPr>
          <p:cNvSpPr txBox="1"/>
          <p:nvPr/>
        </p:nvSpPr>
        <p:spPr>
          <a:xfrm>
            <a:off x="2263805" y="1505563"/>
            <a:ext cx="609895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полученных значений по индикаторам (5 из 6) свидетельствуют о повышении качества управления бюджетным процессом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9A11B38-E45D-3467-218A-7C3EA9C2CA8B}"/>
              </a:ext>
            </a:extLst>
          </p:cNvPr>
          <p:cNvCxnSpPr>
            <a:cxnSpLocks/>
          </p:cNvCxnSpPr>
          <p:nvPr/>
        </p:nvCxnSpPr>
        <p:spPr>
          <a:xfrm>
            <a:off x="2681056" y="2539014"/>
            <a:ext cx="0" cy="12606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CD30AAF-64ED-DD71-3CA1-65C6AABA225A}"/>
              </a:ext>
            </a:extLst>
          </p:cNvPr>
          <p:cNvCxnSpPr/>
          <p:nvPr/>
        </p:nvCxnSpPr>
        <p:spPr>
          <a:xfrm>
            <a:off x="2681056" y="3799643"/>
            <a:ext cx="107419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371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392" y="176669"/>
            <a:ext cx="8264171" cy="461665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82000">
                <a:schemeClr val="accent2">
                  <a:lumMod val="20000"/>
                  <a:lumOff val="80000"/>
                </a:schemeClr>
              </a:gs>
              <a:gs pos="94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Оценка качества управления муниципальным долгом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98485" y="3590953"/>
            <a:ext cx="10884015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Также, по индикатору 3.5. «Отношение годового объема платежей по погашению и обслуживанию муниципального долга к общему объему налоговых, неналоговых доходов местного бюджета и дотаций, предоставляемых из областного бюджета» полученные значения показателей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 и 2021 годы, характеризуют увеличение доли платежей по погашению и обслуживанию муниципального долга на 1,8 процентных пункта, что свидетельствует о понижении качества управления бюджетным процессом.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63AA949-FD72-18E9-F3A0-1A28DE9C9D5C}"/>
              </a:ext>
            </a:extLst>
          </p:cNvPr>
          <p:cNvCxnSpPr>
            <a:cxnSpLocks/>
          </p:cNvCxnSpPr>
          <p:nvPr/>
        </p:nvCxnSpPr>
        <p:spPr>
          <a:xfrm>
            <a:off x="285025" y="638334"/>
            <a:ext cx="0" cy="11353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03E4F4-0FC7-7D84-81AD-F2BB22FD30EB}"/>
              </a:ext>
            </a:extLst>
          </p:cNvPr>
          <p:cNvSpPr txBox="1"/>
          <p:nvPr/>
        </p:nvSpPr>
        <p:spPr>
          <a:xfrm>
            <a:off x="710214" y="821982"/>
            <a:ext cx="11372291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полученных значений (5 из 6)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2019 и 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свидетельствуют о повышении качества управления бюджетным процессом. </a:t>
            </a:r>
          </a:p>
          <a:p>
            <a:pPr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значения по 4 из 6 индикаторов характеризуют понижение качества управления бюджетным процессом по следующим причинам: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 отчетном году уровня долговой нагрузки;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краткосрочных обязательств по состоянию на 01.01.2021 в общем объеме муниципального долга составляет 100 %;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 отчетном году доли платежей по погашению и обслуживанию муниципального долга на 1,8 процентных пункта.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9A11B38-E45D-3467-218A-7C3EA9C2CA8B}"/>
              </a:ext>
            </a:extLst>
          </p:cNvPr>
          <p:cNvCxnSpPr>
            <a:cxnSpLocks/>
          </p:cNvCxnSpPr>
          <p:nvPr/>
        </p:nvCxnSpPr>
        <p:spPr>
          <a:xfrm>
            <a:off x="736847" y="3429000"/>
            <a:ext cx="0" cy="94769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CD30AAF-64ED-DD71-3CA1-65C6AABA225A}"/>
              </a:ext>
            </a:extLst>
          </p:cNvPr>
          <p:cNvCxnSpPr>
            <a:cxnSpLocks/>
          </p:cNvCxnSpPr>
          <p:nvPr/>
        </p:nvCxnSpPr>
        <p:spPr>
          <a:xfrm>
            <a:off x="736847" y="4376691"/>
            <a:ext cx="4616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4F0C4D7-C93D-52E1-552B-1707ED8707EB}"/>
              </a:ext>
            </a:extLst>
          </p:cNvPr>
          <p:cNvSpPr txBox="1"/>
          <p:nvPr/>
        </p:nvSpPr>
        <p:spPr>
          <a:xfrm>
            <a:off x="1660123" y="5713593"/>
            <a:ext cx="1038686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долговой нагрузки городского округа Красноуфимск на 01.01.2022 снизился на 21,7 процентных пункта или в 4,9 раза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47 345,0 тыс. руб. и составил 18 835,6 тыс.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14D4EA6-765F-2866-F948-07FE8FBDEFC4}"/>
              </a:ext>
            </a:extLst>
          </p:cNvPr>
          <p:cNvCxnSpPr>
            <a:cxnSpLocks/>
          </p:cNvCxnSpPr>
          <p:nvPr/>
        </p:nvCxnSpPr>
        <p:spPr>
          <a:xfrm>
            <a:off x="1199965" y="5529945"/>
            <a:ext cx="0" cy="50681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D5AEB21-5EE4-9903-BA65-5542745018B0}"/>
              </a:ext>
            </a:extLst>
          </p:cNvPr>
          <p:cNvCxnSpPr>
            <a:cxnSpLocks/>
          </p:cNvCxnSpPr>
          <p:nvPr/>
        </p:nvCxnSpPr>
        <p:spPr>
          <a:xfrm>
            <a:off x="1198485" y="6036758"/>
            <a:ext cx="4616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14C65C7-251E-C113-9783-01CD467AF588}"/>
              </a:ext>
            </a:extLst>
          </p:cNvPr>
          <p:cNvCxnSpPr>
            <a:cxnSpLocks/>
          </p:cNvCxnSpPr>
          <p:nvPr/>
        </p:nvCxnSpPr>
        <p:spPr>
          <a:xfrm>
            <a:off x="311658" y="1773698"/>
            <a:ext cx="425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28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392" y="176669"/>
            <a:ext cx="7562831" cy="461665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82000">
                <a:schemeClr val="accent2">
                  <a:lumMod val="20000"/>
                  <a:lumOff val="80000"/>
                </a:schemeClr>
              </a:gs>
              <a:gs pos="94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Оценка качества оказания муниципальных услуг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55758" y="2464951"/>
            <a:ext cx="8700113" cy="39087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по индикаторам: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«Наличие муниципальной программы (подпрограммы) повышения эффективности управления муниципальными финансами»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полученное значение характеризует понижение качества управления бюджетным процессом, в связи с отсутствием указанной программы (подпрограммы).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4.5. «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муниципальных услуг, административные регламенты предоставления которых соответствуют типовым административным регламентам, одобренным на заседаниях Комиссии по повышению качества предоставления государственных и муниципальных услуг в Свердловской области»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в 2021 году по отношению к 2020 году уменьшается, что свидетельствует о понижении качества оказания муниципальных услуг.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63AA949-FD72-18E9-F3A0-1A28DE9C9D5C}"/>
              </a:ext>
            </a:extLst>
          </p:cNvPr>
          <p:cNvCxnSpPr>
            <a:cxnSpLocks/>
          </p:cNvCxnSpPr>
          <p:nvPr/>
        </p:nvCxnSpPr>
        <p:spPr>
          <a:xfrm>
            <a:off x="852256" y="638334"/>
            <a:ext cx="0" cy="82757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14C65C7-251E-C113-9783-01CD467AF588}"/>
              </a:ext>
            </a:extLst>
          </p:cNvPr>
          <p:cNvCxnSpPr>
            <a:cxnSpLocks/>
          </p:cNvCxnSpPr>
          <p:nvPr/>
        </p:nvCxnSpPr>
        <p:spPr>
          <a:xfrm flipV="1">
            <a:off x="852256" y="1465907"/>
            <a:ext cx="1411549" cy="3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03E4F4-0FC7-7D84-81AD-F2BB22FD30EB}"/>
              </a:ext>
            </a:extLst>
          </p:cNvPr>
          <p:cNvSpPr txBox="1"/>
          <p:nvPr/>
        </p:nvSpPr>
        <p:spPr>
          <a:xfrm>
            <a:off x="2263805" y="1243254"/>
            <a:ext cx="8700111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полученных значений по индикаторам (3 из 5) свидетельствуют о повышении качества управления бюджетным процессом.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9A11B38-E45D-3467-218A-7C3EA9C2CA8B}"/>
              </a:ext>
            </a:extLst>
          </p:cNvPr>
          <p:cNvCxnSpPr>
            <a:cxnSpLocks/>
          </p:cNvCxnSpPr>
          <p:nvPr/>
        </p:nvCxnSpPr>
        <p:spPr>
          <a:xfrm>
            <a:off x="2432480" y="1973739"/>
            <a:ext cx="0" cy="12606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CD30AAF-64ED-DD71-3CA1-65C6AABA225A}"/>
              </a:ext>
            </a:extLst>
          </p:cNvPr>
          <p:cNvCxnSpPr>
            <a:cxnSpLocks/>
          </p:cNvCxnSpPr>
          <p:nvPr/>
        </p:nvCxnSpPr>
        <p:spPr>
          <a:xfrm>
            <a:off x="2432480" y="3234368"/>
            <a:ext cx="92327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55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393" y="176669"/>
            <a:ext cx="7305380" cy="461665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82000">
                <a:schemeClr val="accent2">
                  <a:lumMod val="20000"/>
                  <a:lumOff val="80000"/>
                </a:schemeClr>
              </a:gs>
              <a:gs pos="94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Оценка прозрачности бюджетного процесса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63AA949-FD72-18E9-F3A0-1A28DE9C9D5C}"/>
              </a:ext>
            </a:extLst>
          </p:cNvPr>
          <p:cNvCxnSpPr>
            <a:cxnSpLocks/>
          </p:cNvCxnSpPr>
          <p:nvPr/>
        </p:nvCxnSpPr>
        <p:spPr>
          <a:xfrm>
            <a:off x="852256" y="638334"/>
            <a:ext cx="0" cy="11353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14C65C7-251E-C113-9783-01CD467AF588}"/>
              </a:ext>
            </a:extLst>
          </p:cNvPr>
          <p:cNvCxnSpPr>
            <a:cxnSpLocks/>
          </p:cNvCxnSpPr>
          <p:nvPr/>
        </p:nvCxnSpPr>
        <p:spPr>
          <a:xfrm flipV="1">
            <a:off x="852256" y="1773698"/>
            <a:ext cx="1411549" cy="36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03E4F4-0FC7-7D84-81AD-F2BB22FD30EB}"/>
              </a:ext>
            </a:extLst>
          </p:cNvPr>
          <p:cNvSpPr txBox="1"/>
          <p:nvPr/>
        </p:nvSpPr>
        <p:spPr>
          <a:xfrm>
            <a:off x="2263804" y="1382683"/>
            <a:ext cx="7119887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5 установленным индикаторам полученные значения в отчетном периоде характеризуют высокое качество управления бюджетным процессом.</a:t>
            </a:r>
          </a:p>
        </p:txBody>
      </p:sp>
    </p:spTree>
    <p:extLst>
      <p:ext uri="{BB962C8B-B14F-4D97-AF65-F5344CB8AC3E}">
        <p14:creationId xmlns:p14="http://schemas.microsoft.com/office/powerpoint/2010/main" val="157154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75D728-DC66-6CCC-9F42-1B63E5F54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18792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D311A0-28DF-7424-9E8A-425882653A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86A908-857F-5B80-AAA5-87DFE4B75029}"/>
              </a:ext>
            </a:extLst>
          </p:cNvPr>
          <p:cNvSpPr txBox="1"/>
          <p:nvPr/>
        </p:nvSpPr>
        <p:spPr>
          <a:xfrm>
            <a:off x="4381131" y="613351"/>
            <a:ext cx="609895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оценки качества управления муниципальными финансами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городскому округу Красноуфимск по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2019 и 2021 года присвоена II степень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характеризующая надлежащее качество управления бюджетным процессом. 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v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2020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городскому округу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присвоена III степень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характеризующая ненадлежащее качество управления бюджетным процессом.</a:t>
            </a:r>
          </a:p>
          <a:p>
            <a:pPr marL="342900" indent="-342900" algn="just">
              <a:buClr>
                <a:schemeClr val="accent6"/>
              </a:buClr>
              <a:buFont typeface="Wingdings" panose="05000000000000000000" pitchFamily="2" charset="2"/>
              <a:buChar char="v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r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степень качества присвоена в связи с низким уровнем управления муниципальным долгом и превышением предельного объема муниципальных заимствований в отчетном периоде.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08D733-15B8-B4AC-6F76-DD83941FF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187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89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3818B2-3866-2D3A-CB96-55C8A44B3EDB}"/>
              </a:ext>
            </a:extLst>
          </p:cNvPr>
          <p:cNvSpPr txBox="1"/>
          <p:nvPr/>
        </p:nvSpPr>
        <p:spPr>
          <a:xfrm>
            <a:off x="2350364" y="128701"/>
            <a:ext cx="73817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и рекомендации по совершенствованию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процесса в городском округе Красноуфимск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8DAF0C51-4C51-76D0-BF2D-7975BCD30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638192"/>
              </p:ext>
            </p:extLst>
          </p:nvPr>
        </p:nvGraphicFramePr>
        <p:xfrm>
          <a:off x="0" y="836587"/>
          <a:ext cx="11922710" cy="589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83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B075B0-B1E0-E85E-B6EE-5DA056EBEA4B}"/>
              </a:ext>
            </a:extLst>
          </p:cNvPr>
          <p:cNvSpPr/>
          <p:nvPr/>
        </p:nvSpPr>
        <p:spPr>
          <a:xfrm>
            <a:off x="1262884" y="2967335"/>
            <a:ext cx="8529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3324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70" y="144856"/>
            <a:ext cx="89810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экспертно-аналитического мероприятия: </a:t>
            </a:r>
          </a:p>
          <a:p>
            <a:endParaRPr lang="ru-RU" sz="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 бюджетных средств: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 имуществом 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культуры 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образованием 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Дума городского округа Красноуфимск</a:t>
            </a:r>
          </a:p>
          <a:p>
            <a:pPr marL="648000" indent="-285750" algn="just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Ревизионная комиссия городского округа Красноуфимск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бюджетных средств: </a:t>
            </a:r>
          </a:p>
          <a:p>
            <a:pPr marL="64800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Пудлинговский территориальный отдел</a:t>
            </a:r>
          </a:p>
          <a:p>
            <a:pPr marL="64800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КМКУ «Служба единого заказчика»</a:t>
            </a:r>
          </a:p>
          <a:p>
            <a:pPr marL="64800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КМКУ «Централизованная бухгалтерия»</a:t>
            </a:r>
          </a:p>
          <a:p>
            <a:pPr marL="64800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 «Центр бухгалтерского обслуживания муниципальных учреждений культуры»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070" y="3984998"/>
            <a:ext cx="45935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Проверяемый период: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2019, 2020 и 2021 годы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1070" y="4468411"/>
            <a:ext cx="10791731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экспертно-аналитического мероприятия: </a:t>
            </a:r>
          </a:p>
          <a:p>
            <a:pPr algn="just">
              <a:spcAft>
                <a:spcPts val="0"/>
              </a:spcAft>
            </a:pPr>
            <a:endParaRPr lang="ru-RU" sz="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отклонений норм муниципальных правовых актов, регулирующих бюджетные отношения в городском округе Красноуфимск от положений федерального и областного законодательства</a:t>
            </a:r>
          </a:p>
          <a:p>
            <a:pPr marL="342900" indent="-342900" algn="just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организации и качества управления бюджетным процессом</a:t>
            </a:r>
          </a:p>
          <a:p>
            <a:pPr marL="342900" indent="-342900" algn="just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endParaRPr lang="ru-RU" sz="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предложений, направленных на совершенствование бюджетного процесса в городском округе Красноуфимск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3611" y="198508"/>
            <a:ext cx="7742222" cy="1015663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собой регламентируемую нормами права деятельность органов местного самоуправления и участников бюджетного процесса 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623" y="1786389"/>
            <a:ext cx="3488601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составлению и рассмотрению проекта местного бюджета, а также утверждению бюджета городского округа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68272" y="3380638"/>
            <a:ext cx="1583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исполнению местного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00051" y="3355439"/>
            <a:ext cx="2390115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составлению и утверждению отчета об исполнении местного бюджета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00864" y="1768169"/>
            <a:ext cx="263983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 муниципального финансового контроля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664328" y="1276948"/>
            <a:ext cx="371192" cy="4494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046899" y="1276948"/>
            <a:ext cx="19993" cy="20828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96342" y="1214171"/>
            <a:ext cx="14335" cy="2141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>
            <a:off x="8248100" y="1214171"/>
            <a:ext cx="372684" cy="5539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1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604" y="126329"/>
            <a:ext cx="9116839" cy="646331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кодекс РФ устанавливает общие принципы бюджетного законодательства, организации и функционирования бюджетной системы Российской Федерации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1605" y="959388"/>
            <a:ext cx="9116838" cy="923330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муниципальным правовым актам городского округа Красноуфимск, относятся: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городского округа Красноуфимск 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бюджетном процессе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604" y="2069446"/>
            <a:ext cx="9116839" cy="3139321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положения о бюджетном процессе включают, муниципальные акты, регламентирующие действия участников бюджетного процесса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составления проекта бюджета городского округа Красноуфимск;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об установлении сроков составления проекта бюджета городского округа Красноуфимск;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составления сводной бюджетной росписи городского округа Красноуфимск;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ведения сводной бюджетной росписи городского округа Красноуфимск;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составления и ведения кассового плана, утверждения и доведения до главных распорядителей средств местного бюджета предельных объемов финансирования;</a:t>
            </a:r>
          </a:p>
          <a:p>
            <a:pPr marL="285750" indent="-285750" algn="just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Думы городского округа об утверждении порядка проведения внешней проверки годового отчета об исполнении бюджета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0" y="5296277"/>
            <a:ext cx="9623834" cy="1507403"/>
          </a:xfrm>
          <a:prstGeom prst="ellipse">
            <a:avLst/>
          </a:prstGeom>
          <a:gradFill>
            <a:gsLst>
              <a:gs pos="63000">
                <a:schemeClr val="accent1">
                  <a:lumMod val="5000"/>
                  <a:lumOff val="95000"/>
                </a:schemeClr>
              </a:gs>
              <a:gs pos="83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аналитического мероприятия отклонений норм муниципальных правовых актов, в части организации бюджетного процесса, от положений бюджетного законодательства не выявлено</a:t>
            </a:r>
          </a:p>
        </p:txBody>
      </p:sp>
    </p:spTree>
    <p:extLst>
      <p:ext uri="{BB962C8B-B14F-4D97-AF65-F5344CB8AC3E}">
        <p14:creationId xmlns:p14="http://schemas.microsoft.com/office/powerpoint/2010/main" val="158900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909" y="1684276"/>
            <a:ext cx="52350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оценки планирования и исполнения бюджета на соответствие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 бюджетной и налоговой политики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составлении и исполнении бюджета учтены основные направления бюджетной и налоговый политики городского округа Красноуфимск, прогноза социально-экономического развития городского округа,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положения муниципальных программ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759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6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3134841"/>
              </p:ext>
            </p:extLst>
          </p:nvPr>
        </p:nvGraphicFramePr>
        <p:xfrm>
          <a:off x="0" y="786544"/>
          <a:ext cx="12191999" cy="607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16459" y="78658"/>
            <a:ext cx="111719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укрепления финансовой самостоятельности бюджета и увеличения собственных налоговых и неналоговых доходов в городском округе Красноуфимск: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5150" y="2362232"/>
            <a:ext cx="4227871" cy="21852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в 2020 и 2021 годах  отмечается снижение эффективности работы комиссии, а именно сокращение количества заседаний комиссии, количества налогоплательщиков, приглашаемых на заседания и как следствие снижение общей суммы погашенной задолженности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7573" y="723315"/>
            <a:ext cx="4527322" cy="14003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33 % целевых показателей на достижение которых направлены мероприятия не выполнены что, говорит о недостаточном уровне эффективности реализации мероприятий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0826" y="5363065"/>
            <a:ext cx="7551173" cy="1400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в ходе анализа прослеживается тенденция по снижению активности работы органов местного самоуправления в части реализации плана-графика, что привело к сокращению объемов погашенной задолженности в 2020 на 29,5 % или 2 108,3 тыс. руб., в 2021 году на 50,8 % или 2 567,13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80029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813" y="95468"/>
            <a:ext cx="11818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основных задач бюджетной политики, повышения качества жизни населения и обеспечения социальной стабильности в городском округе Красноуфимск: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323" y="1016408"/>
            <a:ext cx="6908282" cy="1015663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и утвержден План мероприятий по оздоровлению муниципальных финансов. В анализируемом периоде более 80 % мероприятий исполнено в полном объеме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323" y="3408906"/>
            <a:ext cx="11995354" cy="1015663"/>
          </a:xfrm>
          <a:prstGeom prst="rect">
            <a:avLst/>
          </a:prstGeom>
          <a:gradFill>
            <a:gsLst>
              <a:gs pos="46000">
                <a:schemeClr val="bg1"/>
              </a:gs>
              <a:gs pos="64000">
                <a:schemeClr val="accent2">
                  <a:lumMod val="20000"/>
                  <a:lumOff val="80000"/>
                </a:schemeClr>
              </a:gs>
              <a:gs pos="79000">
                <a:schemeClr val="accent2">
                  <a:lumMod val="20000"/>
                  <a:lumOff val="80000"/>
                </a:schemeClr>
              </a:gs>
              <a:gs pos="93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Администрацией городского округа Красноуфимск ежегодно проводится целенаправленная работа с Правительством Свердловской области и его отраслевыми министерствами по привлечению дополнительных финансовых ресурсов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773" y="4734629"/>
            <a:ext cx="7306147" cy="1323439"/>
          </a:xfrm>
          <a:prstGeom prst="rect">
            <a:avLst/>
          </a:prstGeom>
          <a:gradFill>
            <a:gsLst>
              <a:gs pos="31000">
                <a:schemeClr val="bg1"/>
              </a:gs>
              <a:gs pos="65000">
                <a:schemeClr val="accent2">
                  <a:lumMod val="20000"/>
                  <a:lumOff val="80000"/>
                </a:schemeClr>
              </a:gs>
              <a:gs pos="84000">
                <a:schemeClr val="accent1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заказов на поставку товаров, выполнение работ и оказание услуг для муниципальных нужд осуществляется в соответствии с требованиями законодательства о конкурентных способах размещения заказов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20008" y="1772409"/>
            <a:ext cx="6624119" cy="1326437"/>
          </a:xfrm>
          <a:prstGeom prst="roundRect">
            <a:avLst/>
          </a:prstGeom>
          <a:gradFill>
            <a:gsLst>
              <a:gs pos="61000">
                <a:schemeClr val="bg1"/>
              </a:gs>
              <a:gs pos="84000">
                <a:schemeClr val="accent2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</a:t>
            </a: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7 мероприятиям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(17 % от общего числа мероприятий) </a:t>
            </a: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системное неисполнение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что говорит о необходимости пересмотра целевых показателей либо мер направленных на их достижение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47581" y="5838449"/>
            <a:ext cx="6696546" cy="914400"/>
          </a:xfrm>
          <a:prstGeom prst="roundRect">
            <a:avLst/>
          </a:prstGeom>
          <a:gradFill>
            <a:gsLst>
              <a:gs pos="61000">
                <a:schemeClr val="bg1"/>
              </a:gs>
              <a:gs pos="84000">
                <a:schemeClr val="accent2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экономия бюджетных средств по результатам проведения закупок в 2019 - 2021 годах составила </a:t>
            </a:r>
            <a:r>
              <a:rPr lang="ru-RU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39 289,5 тыс. руб.</a:t>
            </a:r>
          </a:p>
          <a:p>
            <a:pPr algn="ctr"/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3,3 % от общего объема размещенных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285586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298" y="164293"/>
            <a:ext cx="8327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основных задач бюджетной политики, повышения качества жизни населения и обеспечения социальной стабильности в городском округе Красноуфимск:</a:t>
            </a: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34298" y="1366684"/>
            <a:ext cx="9183329" cy="4975121"/>
          </a:xfrm>
          <a:prstGeom prst="snip2Diag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7200" algn="just"/>
            <a:r>
              <a:rPr lang="ru-RU" sz="20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бюджета осуществляется с учетом поэтапного снижения дефицита бюджета городского округа (10,3 % - в 2020 году и 13,9 % - в 2021 году).</a:t>
            </a:r>
          </a:p>
          <a:p>
            <a:pPr lvl="0" indent="45720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исполнения бюджета не соблюдаются цели бюджетной политики в части снижения дефицита бюджета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 большой степени обусловлено независящими от органов местного самоуправления причинами:</a:t>
            </a:r>
          </a:p>
          <a:p>
            <a:pPr lvl="0" indent="45720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потребности в получении коммерческих кредитов и привлечении бюджетных кредитов;</a:t>
            </a: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остатков средств на счетах по учету средств бюджета в связи с использованием межбюджетных трансфертов из других бюджетов бюджетной системы в объём фактической потребности, нарушением сроков исполнения муниципальных контрактов и прочее.</a:t>
            </a:r>
          </a:p>
        </p:txBody>
      </p:sp>
    </p:spTree>
    <p:extLst>
      <p:ext uri="{BB962C8B-B14F-4D97-AF65-F5344CB8AC3E}">
        <p14:creationId xmlns:p14="http://schemas.microsoft.com/office/powerpoint/2010/main" val="12688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813" y="95468"/>
            <a:ext cx="11818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основных задач бюджетной политики, повышения качества жизни населения и обеспечения социальной стабильности в городском округе Красноуфимск: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3205" y="3608982"/>
            <a:ext cx="9232491" cy="2554545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2019 – 2021 годах в ходе реализации проектов инициативного бюджетирования дополнительно в бюджет городского округа привлечены средства граждан в объеме 166,0 тыс. руб. и средства предпринимателей в объеме 295,0 тыс. руб. что, способствует: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финансовой и бюджетной грамотности граждан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росту гражданской активности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населения появляется работающий инструмент для самостоятельного решения проблем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3205" y="951674"/>
            <a:ext cx="9232491" cy="707886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Реализовано 3 проекта инициативного бюджетирования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общую сумму 2 677,9 тыс.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7483" y="2155931"/>
            <a:ext cx="2685437" cy="923330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бюджет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1 051,3 тыс. руб.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(39,3 % от общей суммы)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43014" y="2155931"/>
            <a:ext cx="2752419" cy="923330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1 165,6 тыс. руб.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(43,5 % от общей суммы)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05527" y="2155931"/>
            <a:ext cx="3048000" cy="923330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предпринимателей 295 тыс. руб.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(11 % от общей суммы)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86684" y="2172606"/>
            <a:ext cx="3205316" cy="923330"/>
          </a:xfrm>
          <a:prstGeom prst="rect">
            <a:avLst/>
          </a:prstGeom>
          <a:gradFill>
            <a:gsLst>
              <a:gs pos="50000">
                <a:schemeClr val="bg1"/>
              </a:gs>
              <a:gs pos="76000">
                <a:schemeClr val="accent2">
                  <a:lumMod val="20000"/>
                  <a:lumOff val="80000"/>
                </a:schemeClr>
              </a:gs>
              <a:gs pos="91000">
                <a:schemeClr val="accent2">
                  <a:lumMod val="20000"/>
                  <a:lumOff val="8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населения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166 тыс. руб.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(6,2 % от общей суммы)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118931" y="1679845"/>
            <a:ext cx="383458" cy="4558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1" idx="0"/>
          </p:cNvCxnSpPr>
          <p:nvPr/>
        </p:nvCxnSpPr>
        <p:spPr>
          <a:xfrm>
            <a:off x="4319223" y="1692332"/>
            <a:ext cx="1" cy="4635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2" idx="0"/>
          </p:cNvCxnSpPr>
          <p:nvPr/>
        </p:nvCxnSpPr>
        <p:spPr>
          <a:xfrm>
            <a:off x="7329527" y="1700131"/>
            <a:ext cx="0" cy="4558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0015367" y="1679845"/>
            <a:ext cx="324464" cy="45580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7618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844</TotalTime>
  <Words>1812</Words>
  <Application>Microsoft Office PowerPoint</Application>
  <PresentationFormat>Широкоэкранный</PresentationFormat>
  <Paragraphs>134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MalafeevaSV</dc:creator>
  <cp:lastModifiedBy>IT</cp:lastModifiedBy>
  <cp:revision>43</cp:revision>
  <cp:lastPrinted>2022-11-10T11:49:07Z</cp:lastPrinted>
  <dcterms:created xsi:type="dcterms:W3CDTF">2022-10-26T07:22:39Z</dcterms:created>
  <dcterms:modified xsi:type="dcterms:W3CDTF">2022-11-10T11:49:57Z</dcterms:modified>
</cp:coreProperties>
</file>